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4B4B"/>
    <a:srgbClr val="FF2929"/>
    <a:srgbClr val="FF6161"/>
    <a:srgbClr val="A8E0D3"/>
    <a:srgbClr val="EF99E5"/>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42" d="100"/>
          <a:sy n="42" d="100"/>
        </p:scale>
        <p:origin x="-114" y="-90"/>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26/02/2015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a:pPr>
                <a:defRPr/>
              </a:pPr>
              <a:t>16-06-1435</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a:t>
            </a:fld>
            <a:endParaRPr/>
          </a:p>
        </p:txBody>
      </p:sp>
    </p:spTree>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2685968" y="0"/>
            <a:ext cx="23288788" cy="3354763"/>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fontAlgn="auto">
              <a:spcBef>
                <a:spcPts val="0"/>
              </a:spcBef>
              <a:spcAft>
                <a:spcPts val="0"/>
              </a:spcAft>
              <a:defRPr/>
            </a:pPr>
            <a:endParaRPr lang="en-US" sz="4100" b="1" dirty="0">
              <a:ln w="11430"/>
              <a:solidFill>
                <a:schemeClr val="tx1"/>
              </a:solidFill>
              <a:effectLst>
                <a:outerShdw blurRad="50800" dist="39000" dir="5460000" algn="tl">
                  <a:srgbClr val="000000">
                    <a:alpha val="38000"/>
                  </a:srgbClr>
                </a:outerShdw>
              </a:effectLst>
              <a:latin typeface="Arial" pitchFamily="34"/>
              <a:cs typeface="Arial" pitchFamily="34"/>
            </a:endParaRPr>
          </a:p>
        </p:txBody>
      </p:sp>
      <p:pic>
        <p:nvPicPr>
          <p:cNvPr id="29" name="Picture 193" descr="Univ-Sigle"/>
          <p:cNvPicPr>
            <a:picLocks noChangeAspect="1"/>
          </p:cNvPicPr>
          <p:nvPr/>
        </p:nvPicPr>
        <p:blipFill>
          <a:blip r:embed="rId3" cstate="print"/>
          <a:stretch>
            <a:fillRect/>
          </a:stretch>
        </p:blipFill>
        <p:spPr>
          <a:xfrm>
            <a:off x="130095" y="314175"/>
            <a:ext cx="2341559"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0" name="Rectangle 30"/>
          <p:cNvSpPr>
            <a:spLocks noChangeArrowheads="1"/>
          </p:cNvSpPr>
          <p:nvPr/>
        </p:nvSpPr>
        <p:spPr bwMode="auto">
          <a:xfrm>
            <a:off x="0" y="2957519"/>
            <a:ext cx="2686049" cy="923312"/>
          </a:xfrm>
          <a:prstGeom prst="rect">
            <a:avLst/>
          </a:prstGeom>
          <a:noFill/>
          <a:ln w="9525">
            <a:noFill/>
            <a:miter lim="800000"/>
            <a:headEnd/>
            <a:tailEnd/>
          </a:ln>
        </p:spPr>
        <p:txBody>
          <a:bodyPr lIns="91422" tIns="45711" rIns="91422" bIns="45711" anchorCtr="1">
            <a:spAutoFit/>
          </a:bodyPr>
          <a:lstStyle/>
          <a:p>
            <a:pPr algn="ctr"/>
            <a:r>
              <a:rPr lang="ar-DZ" sz="2700" b="1" dirty="0">
                <a:solidFill>
                  <a:srgbClr val="000000"/>
                </a:solidFill>
                <a:latin typeface="Engravers MT" pitchFamily="18" charset="0"/>
              </a:rPr>
              <a:t>جامعة قاصدي مرباح ورقلة</a:t>
            </a:r>
          </a:p>
        </p:txBody>
      </p:sp>
      <p:sp>
        <p:nvSpPr>
          <p:cNvPr id="31" name="Rectangle 24"/>
          <p:cNvSpPr/>
          <p:nvPr/>
        </p:nvSpPr>
        <p:spPr>
          <a:xfrm>
            <a:off x="1114332" y="25388914"/>
            <a:ext cx="13073154" cy="2553850"/>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endParaRPr lang="en-US" sz="9600" b="1" dirty="0">
              <a:solidFill>
                <a:srgbClr val="000000"/>
              </a:solidFill>
              <a:latin typeface="Arial" pitchFamily="34" charset="0"/>
              <a:cs typeface="Arial" pitchFamily="34" charset="0"/>
            </a:endParaRPr>
          </a:p>
        </p:txBody>
      </p:sp>
      <p:sp>
        <p:nvSpPr>
          <p:cNvPr id="11276" name="Rectangle 18"/>
          <p:cNvSpPr>
            <a:spLocks noChangeArrowheads="1"/>
          </p:cNvSpPr>
          <p:nvPr/>
        </p:nvSpPr>
        <p:spPr bwMode="auto">
          <a:xfrm>
            <a:off x="1400084" y="24050972"/>
            <a:ext cx="13145732" cy="1008112"/>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5043422" y="24245906"/>
            <a:ext cx="6083784"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19116708" y="5815023"/>
            <a:ext cx="9278806"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20616865" y="5886452"/>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a:cs typeface="+mn-cs"/>
              </a:rPr>
              <a:t>الإشكالية</a:t>
            </a:r>
            <a:endParaRPr lang="fr-FR" sz="4500" b="1" kern="0" dirty="0">
              <a:solidFill>
                <a:srgbClr val="000000"/>
              </a:solidFill>
              <a:latin typeface="Arial"/>
              <a:cs typeface="+mn-cs"/>
            </a:endParaRPr>
          </a:p>
        </p:txBody>
      </p:sp>
      <p:sp>
        <p:nvSpPr>
          <p:cNvPr id="11282" name="Rectangle 18"/>
          <p:cNvSpPr>
            <a:spLocks noChangeArrowheads="1"/>
          </p:cNvSpPr>
          <p:nvPr/>
        </p:nvSpPr>
        <p:spPr bwMode="auto">
          <a:xfrm>
            <a:off x="16330626" y="31827836"/>
            <a:ext cx="10672576" cy="12241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19188146" y="32259884"/>
            <a:ext cx="5755471" cy="69056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dirty="0" smtClean="0"/>
              <a:t>منهج وأدوات البحث</a:t>
            </a:r>
            <a:endParaRPr lang="fr-FR" sz="4500" b="1" kern="0" dirty="0">
              <a:solidFill>
                <a:srgbClr val="000000"/>
              </a:solidFill>
              <a:latin typeface="Arial" pitchFamily="34"/>
              <a:cs typeface="+mn-cs"/>
            </a:endParaRPr>
          </a:p>
        </p:txBody>
      </p:sp>
      <p:sp>
        <p:nvSpPr>
          <p:cNvPr id="11284" name="Rectangle 18"/>
          <p:cNvSpPr>
            <a:spLocks noChangeArrowheads="1"/>
          </p:cNvSpPr>
          <p:nvPr/>
        </p:nvSpPr>
        <p:spPr bwMode="auto">
          <a:xfrm>
            <a:off x="15259056" y="14689932"/>
            <a:ext cx="12617492" cy="8572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18116576" y="14761940"/>
            <a:ext cx="8339209" cy="720077"/>
          </a:xfrm>
          <a:prstGeom prst="rect">
            <a:avLst/>
          </a:prstGeom>
          <a:solidFill>
            <a:schemeClr val="accent1">
              <a:lumMod val="20000"/>
              <a:lumOff val="80000"/>
            </a:schemeClr>
          </a:solidFill>
          <a:ln>
            <a:noFill/>
          </a:ln>
          <a:effectLst>
            <a:outerShdw dist="27944" dir="5400000" algn="tl">
              <a:srgbClr val="000000">
                <a:alpha val="32000"/>
              </a:srgbClr>
            </a:outerShdw>
          </a:effectLst>
        </p:spPr>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الأسئلة الفرعية </a:t>
            </a:r>
            <a:endParaRPr lang="ar-DZ" sz="4500" b="1" kern="0" dirty="0">
              <a:solidFill>
                <a:srgbClr val="000000"/>
              </a:solidFill>
              <a:latin typeface="Arial"/>
              <a:cs typeface="+mn-cs"/>
            </a:endParaRPr>
          </a:p>
        </p:txBody>
      </p:sp>
      <p:sp>
        <p:nvSpPr>
          <p:cNvPr id="34" name="Organigramme : Processus 33"/>
          <p:cNvSpPr/>
          <p:nvPr/>
        </p:nvSpPr>
        <p:spPr>
          <a:xfrm>
            <a:off x="10544148" y="15816222"/>
            <a:ext cx="17857984" cy="3960440"/>
          </a:xfrm>
          <a:prstGeom prst="flowChartProcess">
            <a:avLst/>
          </a:prstGeom>
        </p:spPr>
        <p:style>
          <a:lnRef idx="1">
            <a:schemeClr val="accent1"/>
          </a:lnRef>
          <a:fillRef idx="2">
            <a:schemeClr val="accent1"/>
          </a:fillRef>
          <a:effectRef idx="1">
            <a:schemeClr val="accent1"/>
          </a:effectRef>
          <a:fontRef idx="minor">
            <a:schemeClr val="dk1"/>
          </a:fontRef>
        </p:style>
        <p:txBody>
          <a:bodyPr lIns="91422" tIns="45711" rIns="91422" bIns="45711" rtlCol="1" anchor="ctr"/>
          <a:lstStyle/>
          <a:p>
            <a:pPr algn="just" rtl="1">
              <a:lnSpc>
                <a:spcPct val="150000"/>
              </a:lnSpc>
            </a:pPr>
            <a:endParaRPr lang="en-US" dirty="0"/>
          </a:p>
        </p:txBody>
      </p:sp>
      <p:sp>
        <p:nvSpPr>
          <p:cNvPr id="25" name="Rectangle 24"/>
          <p:cNvSpPr/>
          <p:nvPr/>
        </p:nvSpPr>
        <p:spPr>
          <a:xfrm>
            <a:off x="13615982" y="33247094"/>
            <a:ext cx="15187618" cy="3064629"/>
          </a:xfrm>
          <a:prstGeom prst="flowChartAlternateProcess">
            <a:avLst/>
          </a:prstGeom>
          <a:ln w="38100"/>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DZ" sz="4000" b="1" dirty="0" smtClean="0">
                <a:latin typeface="Arial" pitchFamily="34" charset="0"/>
                <a:cs typeface="Arial" pitchFamily="34" charset="0"/>
              </a:rPr>
              <a:t>-اعتمدت في هذه الدراسة المنهج الوصفي التحليلي </a:t>
            </a:r>
          </a:p>
          <a:p>
            <a:pPr algn="just" rtl="1">
              <a:lnSpc>
                <a:spcPct val="150000"/>
              </a:lnSpc>
            </a:pPr>
            <a:r>
              <a:rPr lang="ar-DZ" sz="4000" b="1" dirty="0" smtClean="0">
                <a:latin typeface="Arial" pitchFamily="34" charset="0"/>
                <a:cs typeface="Arial" pitchFamily="34" charset="0"/>
              </a:rPr>
              <a:t>-الأداة هي استمارة استبيان   </a:t>
            </a:r>
            <a:endParaRPr lang="ar-DZ" sz="3600" b="1" dirty="0" smtClean="0">
              <a:latin typeface="Arial" pitchFamily="34" charset="0"/>
              <a:cs typeface="Arial" pitchFamily="34" charset="0"/>
            </a:endParaRPr>
          </a:p>
          <a:p>
            <a:pPr algn="just" rtl="1">
              <a:lnSpc>
                <a:spcPct val="150000"/>
              </a:lnSpc>
            </a:pPr>
            <a:endParaRPr lang="en-US" sz="3600" b="1" dirty="0">
              <a:solidFill>
                <a:srgbClr val="000000"/>
              </a:solidFill>
              <a:latin typeface="Simplified Arabic" pitchFamily="18" charset="-78"/>
              <a:cs typeface="Simplified Arabic" pitchFamily="18" charset="-78"/>
            </a:endParaRPr>
          </a:p>
        </p:txBody>
      </p:sp>
      <p:sp>
        <p:nvSpPr>
          <p:cNvPr id="3073" name="Rectangle 1"/>
          <p:cNvSpPr>
            <a:spLocks noChangeArrowheads="1"/>
          </p:cNvSpPr>
          <p:nvPr/>
        </p:nvSpPr>
        <p:spPr bwMode="auto">
          <a:xfrm>
            <a:off x="685704" y="7100786"/>
            <a:ext cx="2000264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r" rtl="1"/>
            <a:r>
              <a:rPr lang="ar-SA" sz="4000" dirty="0" smtClean="0"/>
              <a:t>أن ثورة الاتصالات فتحت آفاقا واسعة أمام العالم فلم يعد يختلف اثنان في القول بان العالم قد دخل مرحلة جديدة نتيجة للثورة الاتصالية </a:t>
            </a:r>
            <a:r>
              <a:rPr lang="ar-SA" sz="4000" dirty="0" err="1" smtClean="0"/>
              <a:t>و</a:t>
            </a:r>
            <a:r>
              <a:rPr lang="ar-SA" sz="4000" dirty="0" smtClean="0"/>
              <a:t> حقبة جديدة في حياة المجتمعات حيث قاربت بين الأمم إلى حد التفاعل السريع بحيث خلقت حالة تداخل بين الأفكار والثقافات </a:t>
            </a:r>
            <a:r>
              <a:rPr lang="ar-SA" sz="4000" dirty="0" err="1" smtClean="0"/>
              <a:t>و</a:t>
            </a:r>
            <a:r>
              <a:rPr lang="ar-SA" sz="4000" dirty="0" smtClean="0"/>
              <a:t> الاندماج الحضاري والتداخل الإنساني إلى حد لا يمكن تصوره من قبل فبفضل تكنولوجيا الاتصال أصبح العالم الواسع الأرجاء عبارة عن قرية صغيرة يمكن سماع ومشاهدة أي خبر يحدث في أي ركن من أركانها في نفس اللحظة التي وقع فيها الحدث أو بعدها</a:t>
            </a:r>
            <a:r>
              <a:rPr kumimoji="0" lang="ar-DZ" sz="4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ar-DZ" sz="4000" b="1" i="0" u="none" strike="noStrike" cap="none" normalizeH="0" baseline="0" dirty="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rot="10800000" flipV="1">
            <a:off x="1176580" y="10136902"/>
            <a:ext cx="2762702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r" rtl="1"/>
            <a:r>
              <a:rPr lang="ar-DZ" sz="4000" dirty="0" smtClean="0"/>
              <a:t>وفي ظل التطور الكبير الذي عرفته وسائل الإعلام </a:t>
            </a:r>
            <a:r>
              <a:rPr lang="ar-DZ" sz="4000" dirty="0" err="1" smtClean="0"/>
              <a:t>و</a:t>
            </a:r>
            <a:r>
              <a:rPr lang="ar-DZ" sz="4000" dirty="0" smtClean="0"/>
              <a:t> مع تعدد مجالات التفاعل لدى الفرد الجزائري والتي تعبر وسائل الإعلام أحد أهم هذه المجالات وهذا من خلال مضامينها الثقافية المتعددة خاصة المسلسلات المد بلجة التي أصبح الشاب الجزائري يتفاعل معها بقوة التي لم تحظ بالاهتمام الواسع من طرف الباحثين حيث بلغ عدد الذين يشاهدون هذه المسلسلات على مستوى الوطن العربي 85 مليون مشاهد مما يبن أن هذه المسلسلات أصبحت مجالا اجتماعيا تفاعليا يعمل على </a:t>
            </a:r>
            <a:r>
              <a:rPr lang="ar-DZ" sz="4000" dirty="0" err="1" smtClean="0"/>
              <a:t>التشاركية</a:t>
            </a:r>
            <a:r>
              <a:rPr lang="ar-DZ" sz="4000" dirty="0" smtClean="0"/>
              <a:t> في قيم </a:t>
            </a:r>
            <a:r>
              <a:rPr kumimoji="0" lang="ar-DZ" sz="4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ar-DZ" sz="4000" b="1" i="0" u="none" strike="noStrike" cap="none" normalizeH="0" baseline="0" dirty="0" smtClean="0">
              <a:ln>
                <a:noFill/>
              </a:ln>
              <a:solidFill>
                <a:schemeClr val="tx1"/>
              </a:solidFill>
              <a:effectLst/>
              <a:latin typeface="Arial" pitchFamily="34" charset="0"/>
              <a:cs typeface="Arial" pitchFamily="34" charset="0"/>
            </a:endParaRPr>
          </a:p>
        </p:txBody>
      </p:sp>
      <p:sp>
        <p:nvSpPr>
          <p:cNvPr id="3075" name="Rectangle 3"/>
          <p:cNvSpPr>
            <a:spLocks noChangeArrowheads="1"/>
          </p:cNvSpPr>
          <p:nvPr/>
        </p:nvSpPr>
        <p:spPr bwMode="auto">
          <a:xfrm>
            <a:off x="1757274" y="11887132"/>
            <a:ext cx="2704632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r" rtl="1"/>
            <a:r>
              <a:rPr lang="ar-DZ" sz="4000" dirty="0" smtClean="0"/>
              <a:t>وخبرات مشتركة بين الشباب ومن ثم تؤدي إلى إنتاج هوية تتطابق مع مضامينها الثقافية وقد تؤدي إلى إنتاج هوية مستقلة قادرة على اختيار ما تشاهده وانطلاقا مما سبق نريد في موضوعنا أن نفهم طبيعة العلاقة الموجودة بين هذه المضامين المتعددة لهذه المسلسلات والشباب الذي يتفاعل معها وعليه نطرح </a:t>
            </a:r>
            <a:r>
              <a:rPr lang="ar-DZ" sz="4000" dirty="0" err="1" smtClean="0"/>
              <a:t>التسأولات</a:t>
            </a:r>
            <a:r>
              <a:rPr lang="ar-DZ" sz="4000" dirty="0" smtClean="0"/>
              <a:t> التالية :</a:t>
            </a:r>
          </a:p>
          <a:p>
            <a:pPr algn="r" rtl="1"/>
            <a:r>
              <a:rPr lang="ar-DZ" sz="4000" dirty="0" smtClean="0"/>
              <a:t>-هل التفاعل مع المسلسلات المد بلجة يؤدي إلى إنتاج هوية جديدة للشباب تتطابق مع مضامينها الثقافية أم انه ينتج هوية مستقلة ؟ </a:t>
            </a:r>
            <a:endParaRPr lang="en-US" sz="4000" dirty="0" smtClean="0"/>
          </a:p>
        </p:txBody>
      </p:sp>
      <p:sp>
        <p:nvSpPr>
          <p:cNvPr id="3076" name="Rectangle 4"/>
          <p:cNvSpPr>
            <a:spLocks noChangeArrowheads="1"/>
          </p:cNvSpPr>
          <p:nvPr/>
        </p:nvSpPr>
        <p:spPr bwMode="auto">
          <a:xfrm>
            <a:off x="14330362" y="16387726"/>
            <a:ext cx="13430344"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r" rtl="1">
              <a:buFont typeface="Wingdings" pitchFamily="2" charset="2"/>
              <a:buChar char="ü"/>
            </a:pPr>
            <a:r>
              <a:rPr lang="ar-DZ" sz="4400" dirty="0" smtClean="0"/>
              <a:t>هل تؤثر المسلسلات المد بلجة على هوية الشاب الجزائري</a:t>
            </a:r>
            <a:r>
              <a:rPr kumimoji="0" lang="ar-DZ" sz="4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en-US" sz="4400" b="1" i="0" u="none" strike="noStrike" cap="none" normalizeH="0" baseline="0" dirty="0" smtClean="0">
              <a:ln>
                <a:noFill/>
              </a:ln>
              <a:solidFill>
                <a:schemeClr val="tx1"/>
              </a:solidFill>
              <a:effectLst/>
              <a:latin typeface="Arial" pitchFamily="34" charset="0"/>
              <a:cs typeface="Arial" pitchFamily="34" charset="0"/>
            </a:endParaRPr>
          </a:p>
          <a:p>
            <a:pPr lvl="0" algn="r" rtl="1" eaLnBrk="0" hangingPunct="0">
              <a:buFont typeface="Wingdings" pitchFamily="2" charset="2"/>
              <a:buChar char="ü"/>
            </a:pPr>
            <a:r>
              <a:rPr lang="ar-DZ" sz="4400" dirty="0" smtClean="0"/>
              <a:t>هل استطاعت المسلسلات المد بلجة العمل على بناء هوية جديدة للشاب الجزائري</a:t>
            </a:r>
            <a:r>
              <a:rPr kumimoji="0" lang="ar-DZ" sz="4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ar-DZ" sz="4400" b="1" i="0" u="none" strike="noStrike" cap="none" normalizeH="0" baseline="0" dirty="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1114332" y="25317476"/>
            <a:ext cx="1285884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r" rtl="1">
              <a:buFont typeface="Wingdings" pitchFamily="2" charset="2"/>
              <a:buChar char="ü"/>
            </a:pPr>
            <a:r>
              <a:rPr lang="ar-DZ" sz="3600" dirty="0" smtClean="0"/>
              <a:t>تعرف على مدة مشاهدة الشباب لهذه المسلسلات المد بلجة ومدى إقبالهم عليها.</a:t>
            </a:r>
            <a:endParaRPr lang="en-US" sz="3600" dirty="0" smtClean="0"/>
          </a:p>
          <a:p>
            <a:pPr lvl="0" algn="r" rtl="1">
              <a:buFont typeface="Wingdings" pitchFamily="2" charset="2"/>
              <a:buChar char="ü"/>
            </a:pPr>
            <a:r>
              <a:rPr lang="ar-DZ" sz="3600" dirty="0" smtClean="0"/>
              <a:t>التعرف على التأثيرات التي تتركها هذه المسلسلات والتي تبثها هذه القنوات الفضائية في نفوس الشباب.</a:t>
            </a:r>
            <a:endParaRPr lang="en-US" sz="3600" dirty="0" smtClean="0"/>
          </a:p>
          <a:p>
            <a:pPr algn="r" rtl="1">
              <a:buFont typeface="Wingdings" pitchFamily="2" charset="2"/>
              <a:buChar char="ü"/>
            </a:pPr>
            <a:r>
              <a:rPr lang="ar-DZ" sz="3600" dirty="0" smtClean="0"/>
              <a:t>محاولة التعرف على الدور الذي تغرسه هذه المسلسلات في إعادة تشكيل هوية الفرد</a:t>
            </a:r>
            <a:r>
              <a:rPr kumimoji="0" lang="ar-DZ" sz="36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en-US" sz="3600" b="1" i="0" u="none" strike="noStrike" cap="none" normalizeH="0" baseline="0" dirty="0" smtClean="0">
              <a:ln>
                <a:noFill/>
              </a:ln>
              <a:solidFill>
                <a:schemeClr val="tx1"/>
              </a:solidFill>
              <a:effectLst/>
              <a:latin typeface="Arial" pitchFamily="34" charset="0"/>
              <a:cs typeface="Arial" pitchFamily="34" charset="0"/>
            </a:endParaRPr>
          </a:p>
        </p:txBody>
      </p:sp>
      <p:sp>
        <p:nvSpPr>
          <p:cNvPr id="3078" name="Rectangle 6"/>
          <p:cNvSpPr>
            <a:spLocks noChangeArrowheads="1"/>
          </p:cNvSpPr>
          <p:nvPr/>
        </p:nvSpPr>
        <p:spPr bwMode="auto">
          <a:xfrm>
            <a:off x="8615322" y="314177"/>
            <a:ext cx="12715964" cy="452431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DZ"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ar-DZ" sz="3600" b="1" i="0" u="none" strike="noStrike" cap="none" normalizeH="0" baseline="0" dirty="0" smtClean="0">
                <a:ln>
                  <a:noFill/>
                </a:ln>
                <a:effectLst/>
                <a:latin typeface="Calibri" pitchFamily="34" charset="0"/>
                <a:ea typeface="Calibri" pitchFamily="34" charset="0"/>
                <a:cs typeface="Arial" pitchFamily="34" charset="0"/>
              </a:rPr>
              <a:t>جامعة قاصدي مرباح</a:t>
            </a:r>
            <a:r>
              <a:rPr kumimoji="0" lang="ar-DZ" sz="3600" b="1" i="0" u="none" strike="noStrike" cap="none" normalizeH="0" dirty="0" smtClean="0">
                <a:ln>
                  <a:noFill/>
                </a:ln>
                <a:effectLst/>
                <a:latin typeface="Calibri" pitchFamily="34" charset="0"/>
                <a:ea typeface="Calibri" pitchFamily="34" charset="0"/>
                <a:cs typeface="Arial" pitchFamily="34" charset="0"/>
              </a:rPr>
              <a:t> ورقلة .كلية العلوم الإنسانية والاجتماعية </a:t>
            </a:r>
          </a:p>
          <a:p>
            <a:pPr algn="ctr" rtl="1"/>
            <a:r>
              <a:rPr lang="ar-DZ" sz="3600" b="1" dirty="0" smtClean="0"/>
              <a:t>المسلسلات المد بلجة مجال لتشكيل هوية الشاب </a:t>
            </a:r>
            <a:r>
              <a:rPr lang="ar-DZ" sz="3600" b="1" dirty="0" smtClean="0"/>
              <a:t>الجزائري</a:t>
            </a:r>
          </a:p>
          <a:p>
            <a:pPr algn="ctr" rtl="1"/>
            <a:r>
              <a:rPr kumimoji="0" lang="fr-FR" sz="3600" b="1" i="0" u="none" strike="noStrike" cap="none" normalizeH="0" baseline="0" dirty="0" err="1" smtClean="0">
                <a:ln>
                  <a:noFill/>
                </a:ln>
                <a:effectLst/>
                <a:latin typeface="Arial" pitchFamily="34" charset="0"/>
                <a:cs typeface="Arial" pitchFamily="34" charset="0"/>
              </a:rPr>
              <a:t>Masalsalat</a:t>
            </a:r>
            <a:r>
              <a:rPr kumimoji="0" lang="fr-FR" sz="3600" b="1" i="0" u="none" strike="noStrike" cap="none" normalizeH="0" baseline="0" smtClean="0">
                <a:ln>
                  <a:noFill/>
                </a:ln>
                <a:effectLst/>
                <a:latin typeface="Arial" pitchFamily="34" charset="0"/>
                <a:cs typeface="Arial" pitchFamily="34" charset="0"/>
              </a:rPr>
              <a:t> modablaga</a:t>
            </a:r>
            <a:r>
              <a:rPr kumimoji="0" lang="fr-FR" sz="3600" b="1" i="0" u="none" strike="noStrike" cap="none" normalizeH="0" dirty="0" smtClean="0">
                <a:ln>
                  <a:noFill/>
                </a:ln>
                <a:effectLst/>
                <a:latin typeface="Arial" pitchFamily="34" charset="0"/>
                <a:cs typeface="Arial" pitchFamily="34" charset="0"/>
              </a:rPr>
              <a:t> area </a:t>
            </a:r>
            <a:r>
              <a:rPr kumimoji="0" lang="fr-FR" sz="3600" b="1" i="0" u="none" strike="noStrike" cap="none" normalizeH="0" dirty="0" err="1" smtClean="0">
                <a:ln>
                  <a:noFill/>
                </a:ln>
                <a:effectLst/>
                <a:latin typeface="Arial" pitchFamily="34" charset="0"/>
                <a:cs typeface="Arial" pitchFamily="34" charset="0"/>
              </a:rPr>
              <a:t>formatiom</a:t>
            </a:r>
            <a:r>
              <a:rPr kumimoji="0" lang="fr-FR" sz="3600" b="1" i="0" u="none" strike="noStrike" cap="none" normalizeH="0" dirty="0" smtClean="0">
                <a:ln>
                  <a:noFill/>
                </a:ln>
                <a:effectLst/>
                <a:latin typeface="Arial" pitchFamily="34" charset="0"/>
                <a:cs typeface="Arial" pitchFamily="34" charset="0"/>
              </a:rPr>
              <a:t> area of </a:t>
            </a:r>
            <a:r>
              <a:rPr kumimoji="0" lang="fr-FR" sz="3600" b="1" i="0" u="none" strike="noStrike" cap="none" normalizeH="0" dirty="0" err="1" smtClean="0">
                <a:ln>
                  <a:noFill/>
                </a:ln>
                <a:effectLst/>
                <a:latin typeface="Arial" pitchFamily="34" charset="0"/>
                <a:cs typeface="Arial" pitchFamily="34" charset="0"/>
              </a:rPr>
              <a:t>algeriam</a:t>
            </a:r>
            <a:r>
              <a:rPr kumimoji="0" lang="fr-FR" sz="3600" b="1" i="0" u="none" strike="noStrike" cap="none" normalizeH="0" dirty="0" smtClean="0">
                <a:ln>
                  <a:noFill/>
                </a:ln>
                <a:effectLst/>
                <a:latin typeface="Arial" pitchFamily="34" charset="0"/>
                <a:cs typeface="Arial" pitchFamily="34" charset="0"/>
              </a:rPr>
              <a:t>  </a:t>
            </a:r>
            <a:r>
              <a:rPr kumimoji="0" lang="fr-FR" sz="3600" b="1" i="0" u="none" strike="noStrike" cap="none" normalizeH="0" dirty="0" err="1" smtClean="0">
                <a:ln>
                  <a:noFill/>
                </a:ln>
                <a:effectLst/>
                <a:latin typeface="Arial" pitchFamily="34" charset="0"/>
                <a:cs typeface="Arial" pitchFamily="34" charset="0"/>
              </a:rPr>
              <a:t>youth</a:t>
            </a:r>
            <a:r>
              <a:rPr kumimoji="0" lang="fr-FR" sz="3600" b="1" i="0" u="none" strike="noStrike" cap="none" normalizeH="0" dirty="0" smtClean="0">
                <a:ln>
                  <a:noFill/>
                </a:ln>
                <a:effectLst/>
                <a:latin typeface="Arial" pitchFamily="34" charset="0"/>
                <a:cs typeface="Arial" pitchFamily="34" charset="0"/>
              </a:rPr>
              <a:t>  </a:t>
            </a:r>
            <a:r>
              <a:rPr kumimoji="0" lang="fr-FR" sz="3600" b="1" i="0" u="none" strike="noStrike" cap="none" normalizeH="0" dirty="0" err="1" smtClean="0">
                <a:ln>
                  <a:noFill/>
                </a:ln>
                <a:effectLst/>
                <a:latin typeface="Arial" pitchFamily="34" charset="0"/>
                <a:cs typeface="Arial" pitchFamily="34" charset="0"/>
              </a:rPr>
              <a:t>idemtity</a:t>
            </a:r>
            <a:r>
              <a:rPr kumimoji="0" lang="fr-FR" sz="3600" b="1" i="0" u="none" strike="noStrike" cap="none" normalizeH="0" dirty="0" smtClean="0">
                <a:ln>
                  <a:noFill/>
                </a:ln>
                <a:effectLst/>
                <a:latin typeface="Arial" pitchFamily="34" charset="0"/>
                <a:cs typeface="Arial" pitchFamily="34" charset="0"/>
              </a:rPr>
              <a:t> </a:t>
            </a:r>
            <a:endParaRPr kumimoji="0" lang="en-US" sz="3600" b="1" i="0" u="none" strike="noStrike" cap="none" normalizeH="0" baseline="0" dirty="0" smtClean="0">
              <a:ln>
                <a:noFill/>
              </a:ln>
              <a:effectLst/>
              <a:latin typeface="Arial" pitchFamily="34" charset="0"/>
              <a:cs typeface="Arial" pitchFamily="34" charset="0"/>
            </a:endParaRPr>
          </a:p>
          <a:p>
            <a:pPr lvl="0" algn="ctr" rtl="1" eaLnBrk="0" hangingPunct="0"/>
            <a:endParaRPr lang="ar-DZ" sz="3600" b="1" dirty="0" smtClean="0">
              <a:latin typeface="Calibri" pitchFamily="34" charset="0"/>
              <a:ea typeface="Calibri" pitchFamily="34" charset="0"/>
              <a:cs typeface="Arial" pitchFamily="34" charset="0"/>
            </a:endParaRPr>
          </a:p>
          <a:p>
            <a:pPr lvl="0" algn="ctr" rtl="1" eaLnBrk="0" hangingPunct="0"/>
            <a:r>
              <a:rPr lang="ar-DZ" sz="3600" b="1" dirty="0" smtClean="0">
                <a:latin typeface="Calibri" pitchFamily="34" charset="0"/>
                <a:ea typeface="Calibri" pitchFamily="34" charset="0"/>
                <a:cs typeface="Arial" pitchFamily="34" charset="0"/>
              </a:rPr>
              <a:t>تخصص:علم الاجتماع الاتصال. </a:t>
            </a:r>
          </a:p>
          <a:p>
            <a:pPr lvl="0" algn="r" rtl="1" eaLnBrk="0" hangingPunct="0"/>
            <a:r>
              <a:rPr lang="ar-DZ" sz="3600" b="1" dirty="0" smtClean="0">
                <a:latin typeface="Calibri" pitchFamily="34" charset="0"/>
                <a:ea typeface="Calibri" pitchFamily="34" charset="0"/>
                <a:cs typeface="Arial" pitchFamily="34" charset="0"/>
              </a:rPr>
              <a:t>                      </a:t>
            </a:r>
            <a:r>
              <a:rPr lang="ar-DZ" sz="4400" b="1" dirty="0" smtClean="0">
                <a:latin typeface="Calibri" pitchFamily="34" charset="0"/>
                <a:ea typeface="Calibri" pitchFamily="34" charset="0"/>
                <a:cs typeface="Arial" pitchFamily="34" charset="0"/>
              </a:rPr>
              <a:t>            </a:t>
            </a:r>
            <a:r>
              <a:rPr kumimoji="0" lang="ar-DZ" sz="4400" b="1" i="0" u="none" strike="noStrike" cap="none" normalizeH="0" dirty="0" smtClean="0">
                <a:ln>
                  <a:noFill/>
                </a:ln>
                <a:solidFill>
                  <a:schemeClr val="tx1"/>
                </a:solidFill>
                <a:effectLst/>
                <a:latin typeface="Calibri" pitchFamily="34" charset="0"/>
                <a:ea typeface="Calibri" pitchFamily="34" charset="0"/>
                <a:cs typeface="Arial" pitchFamily="34" charset="0"/>
              </a:rPr>
              <a:t>     </a:t>
            </a:r>
            <a:r>
              <a:rPr lang="ar-DZ" sz="4400" b="1" dirty="0" smtClean="0">
                <a:latin typeface="Calibri" pitchFamily="34" charset="0"/>
                <a:ea typeface="Calibri" pitchFamily="34" charset="0"/>
                <a:cs typeface="Arial" pitchFamily="34" charset="0"/>
              </a:rPr>
              <a:t> </a:t>
            </a:r>
            <a:r>
              <a:rPr kumimoji="0" lang="ar-DZ" sz="4400" b="1" i="0" u="none" strike="noStrike" cap="none" normalizeH="0" dirty="0" smtClean="0">
                <a:ln>
                  <a:noFill/>
                </a:ln>
                <a:solidFill>
                  <a:schemeClr val="tx1"/>
                </a:solidFill>
                <a:effectLst/>
                <a:latin typeface="Calibri" pitchFamily="34" charset="0"/>
                <a:ea typeface="Calibri" pitchFamily="34" charset="0"/>
                <a:cs typeface="Arial" pitchFamily="34" charset="0"/>
              </a:rPr>
              <a:t>                          </a:t>
            </a:r>
            <a:r>
              <a:rPr kumimoji="0" lang="ar-DZ" sz="4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ar-DZ" sz="1800" b="1" i="0" u="none" strike="noStrike" cap="none" normalizeH="0" baseline="0" dirty="0" smtClean="0">
              <a:ln>
                <a:noFill/>
              </a:ln>
              <a:solidFill>
                <a:schemeClr val="tx1"/>
              </a:solidFill>
              <a:effectLst/>
              <a:latin typeface="Arial" pitchFamily="34" charset="0"/>
              <a:cs typeface="Arial" pitchFamily="34" charset="0"/>
            </a:endParaRPr>
          </a:p>
        </p:txBody>
      </p:sp>
      <p:pic>
        <p:nvPicPr>
          <p:cNvPr id="3079" name="Picture 7" descr="C:\Users\DALMAC\Desktop\صور الوسائل\images (13).jpg"/>
          <p:cNvPicPr>
            <a:picLocks noChangeAspect="1" noChangeArrowheads="1"/>
          </p:cNvPicPr>
          <p:nvPr/>
        </p:nvPicPr>
        <p:blipFill>
          <a:blip r:embed="rId4"/>
          <a:stretch>
            <a:fillRect/>
          </a:stretch>
        </p:blipFill>
        <p:spPr bwMode="auto">
          <a:xfrm>
            <a:off x="2685969" y="385614"/>
            <a:ext cx="5929354" cy="5103907"/>
          </a:xfrm>
          <a:prstGeom prst="rect">
            <a:avLst/>
          </a:prstGeom>
          <a:noFill/>
        </p:spPr>
      </p:pic>
      <p:pic>
        <p:nvPicPr>
          <p:cNvPr id="3080" name="Picture 8" descr="C:\Users\DALMAC\Desktop\صور الوسائل\images (10).jpg"/>
          <p:cNvPicPr>
            <a:picLocks noChangeAspect="1" noChangeArrowheads="1"/>
          </p:cNvPicPr>
          <p:nvPr/>
        </p:nvPicPr>
        <p:blipFill>
          <a:blip r:embed="rId5"/>
          <a:stretch>
            <a:fillRect/>
          </a:stretch>
        </p:blipFill>
        <p:spPr bwMode="auto">
          <a:xfrm>
            <a:off x="959550" y="14316023"/>
            <a:ext cx="12954092" cy="9715569"/>
          </a:xfrm>
          <a:prstGeom prst="rect">
            <a:avLst/>
          </a:prstGeom>
          <a:noFill/>
        </p:spPr>
      </p:pic>
      <p:pic>
        <p:nvPicPr>
          <p:cNvPr id="3081" name="Picture 9" descr="C:\Users\DALMAC\Desktop\صور الوسائل\images (11).jpg"/>
          <p:cNvPicPr>
            <a:picLocks noChangeAspect="1" noChangeArrowheads="1"/>
          </p:cNvPicPr>
          <p:nvPr/>
        </p:nvPicPr>
        <p:blipFill>
          <a:blip r:embed="rId6"/>
          <a:stretch>
            <a:fillRect/>
          </a:stretch>
        </p:blipFill>
        <p:spPr bwMode="auto">
          <a:xfrm>
            <a:off x="21045534" y="6815034"/>
            <a:ext cx="7758066" cy="3429024"/>
          </a:xfrm>
          <a:prstGeom prst="rect">
            <a:avLst/>
          </a:prstGeom>
          <a:noFill/>
        </p:spPr>
      </p:pic>
      <p:pic>
        <p:nvPicPr>
          <p:cNvPr id="3082" name="Picture 10" descr="C:\Users\DALMAC\Desktop\صور الوسائل\images (17).jpg"/>
          <p:cNvPicPr>
            <a:picLocks noChangeAspect="1" noChangeArrowheads="1"/>
          </p:cNvPicPr>
          <p:nvPr/>
        </p:nvPicPr>
        <p:blipFill>
          <a:blip r:embed="rId7"/>
          <a:stretch>
            <a:fillRect/>
          </a:stretch>
        </p:blipFill>
        <p:spPr bwMode="auto">
          <a:xfrm>
            <a:off x="14916226" y="19745312"/>
            <a:ext cx="13344545" cy="11858708"/>
          </a:xfrm>
          <a:prstGeom prst="rect">
            <a:avLst/>
          </a:prstGeom>
          <a:noFill/>
        </p:spPr>
      </p:pic>
      <p:pic>
        <p:nvPicPr>
          <p:cNvPr id="3083" name="Picture 11" descr="C:\Users\DALMAC\Desktop\صور الوسائل\images (16).jpg"/>
          <p:cNvPicPr>
            <a:picLocks noChangeAspect="1" noChangeArrowheads="1"/>
          </p:cNvPicPr>
          <p:nvPr/>
        </p:nvPicPr>
        <p:blipFill>
          <a:blip r:embed="rId8"/>
          <a:stretch>
            <a:fillRect/>
          </a:stretch>
        </p:blipFill>
        <p:spPr bwMode="auto">
          <a:xfrm>
            <a:off x="1328646" y="28103558"/>
            <a:ext cx="13358906" cy="5072098"/>
          </a:xfrm>
          <a:prstGeom prst="rect">
            <a:avLst/>
          </a:prstGeom>
          <a:noFill/>
        </p:spPr>
      </p:pic>
      <p:pic>
        <p:nvPicPr>
          <p:cNvPr id="3084" name="Picture 12" descr="C:\Users\DALMAC\Desktop\صور الوسائل\images (15).jpg"/>
          <p:cNvPicPr>
            <a:picLocks noChangeAspect="1" noChangeArrowheads="1"/>
          </p:cNvPicPr>
          <p:nvPr/>
        </p:nvPicPr>
        <p:blipFill>
          <a:blip r:embed="rId9"/>
          <a:stretch>
            <a:fillRect/>
          </a:stretch>
        </p:blipFill>
        <p:spPr bwMode="auto">
          <a:xfrm>
            <a:off x="1257208" y="33175656"/>
            <a:ext cx="17216558" cy="9787006"/>
          </a:xfrm>
          <a:prstGeom prst="rect">
            <a:avLst/>
          </a:prstGeom>
          <a:noFill/>
        </p:spPr>
      </p:pic>
      <p:pic>
        <p:nvPicPr>
          <p:cNvPr id="3086" name="Picture 14" descr="C:\Users\DALMAC\Desktop\صور الوسائل\images (14).jpg"/>
          <p:cNvPicPr>
            <a:picLocks noChangeAspect="1" noChangeArrowheads="1"/>
          </p:cNvPicPr>
          <p:nvPr/>
        </p:nvPicPr>
        <p:blipFill>
          <a:blip r:embed="rId10"/>
          <a:stretch>
            <a:fillRect/>
          </a:stretch>
        </p:blipFill>
        <p:spPr bwMode="auto">
          <a:xfrm>
            <a:off x="18473766" y="36390366"/>
            <a:ext cx="10329834" cy="6572296"/>
          </a:xfrm>
          <a:prstGeom prst="rect">
            <a:avLst/>
          </a:prstGeom>
          <a:noFill/>
        </p:spPr>
      </p:pic>
      <p:pic>
        <p:nvPicPr>
          <p:cNvPr id="3087" name="Picture 15" descr="C:\Users\DALMAC\Desktop\صور الوسائل\images (3).jpg"/>
          <p:cNvPicPr>
            <a:picLocks noChangeAspect="1" noChangeArrowheads="1"/>
          </p:cNvPicPr>
          <p:nvPr/>
        </p:nvPicPr>
        <p:blipFill>
          <a:blip r:embed="rId11"/>
          <a:stretch>
            <a:fillRect/>
          </a:stretch>
        </p:blipFill>
        <p:spPr bwMode="auto">
          <a:xfrm>
            <a:off x="21331286" y="506971"/>
            <a:ext cx="4786346" cy="4982800"/>
          </a:xfrm>
          <a:prstGeom prst="rect">
            <a:avLst/>
          </a:prstGeom>
          <a:noFill/>
        </p:spPr>
      </p:pic>
      <p:sp>
        <p:nvSpPr>
          <p:cNvPr id="32" name="تمرير أفقي 31"/>
          <p:cNvSpPr/>
          <p:nvPr/>
        </p:nvSpPr>
        <p:spPr>
          <a:xfrm>
            <a:off x="8901074" y="4314704"/>
            <a:ext cx="9787006" cy="3000396"/>
          </a:xfrm>
          <a:prstGeom prst="horizontalScroll">
            <a:avLst/>
          </a:prstGeom>
        </p:spPr>
        <p:style>
          <a:lnRef idx="1">
            <a:schemeClr val="accent2"/>
          </a:lnRef>
          <a:fillRef idx="2">
            <a:schemeClr val="accent2"/>
          </a:fillRef>
          <a:effectRef idx="1">
            <a:schemeClr val="accent2"/>
          </a:effectRef>
          <a:fontRef idx="minor">
            <a:schemeClr val="dk1"/>
          </a:fontRef>
        </p:style>
        <p:txBody>
          <a:bodyPr rtlCol="1" anchor="ctr"/>
          <a:lstStyle/>
          <a:p>
            <a:pPr lvl="0" algn="ctr" rtl="1" eaLnBrk="0" hangingPunct="0"/>
            <a:r>
              <a:rPr lang="ar-DZ" sz="4000" b="1" dirty="0" smtClean="0">
                <a:solidFill>
                  <a:schemeClr val="tx1"/>
                </a:solidFill>
                <a:latin typeface="Calibri" pitchFamily="34" charset="0"/>
                <a:ea typeface="Calibri" pitchFamily="34" charset="0"/>
                <a:cs typeface="Arial" pitchFamily="34" charset="0"/>
              </a:rPr>
              <a:t>إعداد الطالبة :عماري مريم</a:t>
            </a:r>
            <a:r>
              <a:rPr lang="ar-DZ" sz="4000" b="1" dirty="0" smtClean="0">
                <a:latin typeface="Calibri" pitchFamily="34" charset="0"/>
                <a:ea typeface="Calibri" pitchFamily="34" charset="0"/>
                <a:cs typeface="Arial" pitchFamily="34" charset="0"/>
              </a:rPr>
              <a:t>. </a:t>
            </a:r>
          </a:p>
          <a:p>
            <a:pPr lvl="0" algn="ctr" rtl="1" eaLnBrk="0" hangingPunct="0"/>
            <a:r>
              <a:rPr lang="ar-DZ" sz="4000" b="1" dirty="0" smtClean="0">
                <a:latin typeface="Calibri" pitchFamily="34" charset="0"/>
                <a:ea typeface="Calibri" pitchFamily="34" charset="0"/>
                <a:cs typeface="Arial" pitchFamily="34" charset="0"/>
              </a:rPr>
              <a:t>إشراف الأستاذة :بغدادي خيرة . </a:t>
            </a:r>
          </a:p>
          <a:p>
            <a:pPr lvl="0" algn="ctr" rtl="1" eaLnBrk="0" hangingPunct="0"/>
            <a:r>
              <a:rPr lang="fr-FR" sz="4000" b="1" dirty="0" smtClean="0">
                <a:latin typeface="Calibri" pitchFamily="34" charset="0"/>
                <a:ea typeface="Calibri" pitchFamily="34" charset="0"/>
                <a:cs typeface="Arial" pitchFamily="34" charset="0"/>
              </a:rPr>
              <a:t>meryemzain11@gmail.com</a:t>
            </a:r>
            <a:endParaRPr lang="ar-DZ" sz="4000" b="1" dirty="0" smtClean="0">
              <a:latin typeface="Calibri" pitchFamily="34" charset="0"/>
              <a:ea typeface="Calibri" pitchFamily="34" charset="0"/>
              <a:cs typeface="Arial" pitchFamily="34" charset="0"/>
            </a:endParaRPr>
          </a:p>
        </p:txBody>
      </p:sp>
      <p:sp>
        <p:nvSpPr>
          <p:cNvPr id="33" name="تمرير أفقي 32"/>
          <p:cNvSpPr/>
          <p:nvPr/>
        </p:nvSpPr>
        <p:spPr>
          <a:xfrm>
            <a:off x="12830164" y="40319456"/>
            <a:ext cx="4929222" cy="2000264"/>
          </a:xfrm>
          <a:prstGeom prst="horizontalScroll">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DZ" sz="2800" dirty="0" smtClean="0"/>
              <a:t>السنة الجامعية :2015/2014</a:t>
            </a:r>
            <a:endParaRPr lang="ar-DZ" sz="2800" dirty="0"/>
          </a:p>
        </p:txBody>
      </p:sp>
      <p:pic>
        <p:nvPicPr>
          <p:cNvPr id="35" name="Picture 193" descr="Univ-Sigle"/>
          <p:cNvPicPr>
            <a:picLocks noChangeAspect="1"/>
          </p:cNvPicPr>
          <p:nvPr/>
        </p:nvPicPr>
        <p:blipFill>
          <a:blip r:embed="rId3" cstate="print"/>
          <a:stretch>
            <a:fillRect/>
          </a:stretch>
        </p:blipFill>
        <p:spPr>
          <a:xfrm>
            <a:off x="26117633" y="385614"/>
            <a:ext cx="2685968" cy="25003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6" name="Rectangle 30"/>
          <p:cNvSpPr>
            <a:spLocks noChangeArrowheads="1"/>
          </p:cNvSpPr>
          <p:nvPr/>
        </p:nvSpPr>
        <p:spPr bwMode="auto">
          <a:xfrm>
            <a:off x="26403384" y="2957383"/>
            <a:ext cx="2143140" cy="923312"/>
          </a:xfrm>
          <a:prstGeom prst="rect">
            <a:avLst/>
          </a:prstGeom>
          <a:noFill/>
          <a:ln w="9525">
            <a:noFill/>
            <a:miter lim="800000"/>
            <a:headEnd/>
            <a:tailEnd/>
          </a:ln>
        </p:spPr>
        <p:txBody>
          <a:bodyPr wrap="square" lIns="91422" tIns="45711" rIns="91422" bIns="45711" anchorCtr="1">
            <a:spAutoFit/>
          </a:bodyPr>
          <a:lstStyle/>
          <a:p>
            <a:pPr algn="ctr"/>
            <a:r>
              <a:rPr lang="ar-DZ" sz="2700" b="1" dirty="0">
                <a:solidFill>
                  <a:srgbClr val="000000"/>
                </a:solidFill>
                <a:latin typeface="Engravers MT" pitchFamily="18" charset="0"/>
              </a:rPr>
              <a:t>جامعة قاصدي مرباح ورقلة</a:t>
            </a: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532</TotalTime>
  <Words>384</Words>
  <Application>Microsoft Office PowerPoint</Application>
  <PresentationFormat>مخصص</PresentationFormat>
  <Paragraphs>29</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Promenade</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scc</cp:lastModifiedBy>
  <cp:revision>68</cp:revision>
  <dcterms:created xsi:type="dcterms:W3CDTF">2014-04-16T09:22:23Z</dcterms:created>
  <dcterms:modified xsi:type="dcterms:W3CDTF">2015-02-26T10:26:15Z</dcterms:modified>
</cp:coreProperties>
</file>